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oahstrac/MLFinalProject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articles/ncaa-medical-chief-says-testing-shortage-threatens-march-madness-11584030721" TargetMode="External"/><Relationship Id="rId2" Type="http://schemas.openxmlformats.org/officeDocument/2006/relationships/hyperlink" Target="https://www.printyourbrackets.com/odds-of-a-perfect-brack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ime.com/5566756/march-madness-brackets-rand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9F943-9AD7-A544-A002-DAFD7E4056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Madness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1D80B8-E4C3-AC4F-B7F0-8952CA50FD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Noah </a:t>
            </a:r>
            <a:r>
              <a:rPr lang="en-US" dirty="0" err="1"/>
              <a:t>Stracqualursi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99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1472-D063-E743-AD50-0760AB42E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78422"/>
            <a:ext cx="9404723" cy="1400530"/>
          </a:xfrm>
        </p:spPr>
        <p:txBody>
          <a:bodyPr/>
          <a:lstStyle/>
          <a:p>
            <a:r>
              <a:rPr lang="en-US" dirty="0"/>
              <a:t>Neural Network 2: MPL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BFA34-1789-BE4E-BB43-7DCD4B3C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8" y="2185352"/>
            <a:ext cx="86614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8BAC0F-1687-FF4D-BB41-98F9C93A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8" y="2794952"/>
            <a:ext cx="5308600" cy="406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086EAE-174B-B049-A0F1-2C8ADFD92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098" y="2413952"/>
            <a:ext cx="5740400" cy="381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62D289-1D10-D245-89FC-87F33B8F8935}"/>
              </a:ext>
            </a:extLst>
          </p:cNvPr>
          <p:cNvSpPr/>
          <p:nvPr/>
        </p:nvSpPr>
        <p:spPr>
          <a:xfrm>
            <a:off x="630234" y="3370889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err="1"/>
              <a:t>Sklearn</a:t>
            </a:r>
            <a:r>
              <a:rPr lang="en-US" dirty="0"/>
              <a:t> package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Solver: Limited-memory </a:t>
            </a:r>
            <a:r>
              <a:rPr lang="en-US" dirty="0" err="1"/>
              <a:t>Broyden</a:t>
            </a:r>
            <a:r>
              <a:rPr lang="en-US" dirty="0"/>
              <a:t>–Fletcher–Goldfarb–</a:t>
            </a:r>
            <a:r>
              <a:rPr lang="en-US" dirty="0" err="1"/>
              <a:t>Shanno</a:t>
            </a:r>
            <a:r>
              <a:rPr lang="en-US" dirty="0"/>
              <a:t> (BFGS)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Activation function: </a:t>
            </a:r>
            <a:r>
              <a:rPr lang="en-US" dirty="0" err="1"/>
              <a:t>Relu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a single hidden layer of size 15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Trained on 80% of the data (scaled)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Tested on 20% of the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Added features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Accuracy: 90%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Best?</a:t>
            </a:r>
          </a:p>
        </p:txBody>
      </p:sp>
    </p:spTree>
    <p:extLst>
      <p:ext uri="{BB962C8B-B14F-4D97-AF65-F5344CB8AC3E}">
        <p14:creationId xmlns:p14="http://schemas.microsoft.com/office/powerpoint/2010/main" val="2948148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DEB9B-FBE2-8545-BC81-727FE378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March Madness 2019 Round of 64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7C379-FDCA-124F-8262-256079D6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91" y="1716087"/>
            <a:ext cx="4927600" cy="184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4CDD27-60D9-9D4C-8FAC-8741260F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363" y="1416368"/>
            <a:ext cx="6376989" cy="24447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43DAD0-48D9-5F48-950F-5F97CA0A7828}"/>
              </a:ext>
            </a:extLst>
          </p:cNvPr>
          <p:cNvSpPr/>
          <p:nvPr/>
        </p:nvSpPr>
        <p:spPr>
          <a:xfrm>
            <a:off x="646111" y="3861073"/>
            <a:ext cx="4510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Created new dataset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Actual 2019 Round of 64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Features: Seed1, Team1, Diff </a:t>
            </a:r>
            <a:r>
              <a:rPr lang="en-US" dirty="0" err="1"/>
              <a:t>Alg</a:t>
            </a:r>
            <a:r>
              <a:rPr lang="en-US" dirty="0"/>
              <a:t>, Seed2, Team2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455A87-18D4-8640-960F-BD2E28E711B4}"/>
              </a:ext>
            </a:extLst>
          </p:cNvPr>
          <p:cNvSpPr/>
          <p:nvPr/>
        </p:nvSpPr>
        <p:spPr>
          <a:xfrm>
            <a:off x="7035111" y="4138071"/>
            <a:ext cx="391645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Created a pandas data frame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same Label Encoder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Issues?</a:t>
            </a:r>
          </a:p>
        </p:txBody>
      </p:sp>
    </p:spTree>
    <p:extLst>
      <p:ext uri="{BB962C8B-B14F-4D97-AF65-F5344CB8AC3E}">
        <p14:creationId xmlns:p14="http://schemas.microsoft.com/office/powerpoint/2010/main" val="1721882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AF28-D7EB-EC4B-A0AF-D0EBCC26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Neural Network 2: MPL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DE0F0-9307-1146-BD49-754EB785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2" y="2240598"/>
            <a:ext cx="6146800" cy="172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AE7E5-C242-FF45-A0CE-3C0887AD5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12" y="1465898"/>
            <a:ext cx="8737600" cy="77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E8E511-8048-184B-94E2-6851A1446148}"/>
              </a:ext>
            </a:extLst>
          </p:cNvPr>
          <p:cNvSpPr/>
          <p:nvPr/>
        </p:nvSpPr>
        <p:spPr>
          <a:xfrm>
            <a:off x="922603" y="4170482"/>
            <a:ext cx="6146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same </a:t>
            </a:r>
            <a:r>
              <a:rPr lang="en-US" dirty="0" err="1"/>
              <a:t>MPLClassifier</a:t>
            </a: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Fit classifier on full data set 1985-2016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Tested on 2019 Round of 64 data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Accuracy: 62.5%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Thoughts?</a:t>
            </a:r>
          </a:p>
        </p:txBody>
      </p:sp>
    </p:spTree>
    <p:extLst>
      <p:ext uri="{BB962C8B-B14F-4D97-AF65-F5344CB8AC3E}">
        <p14:creationId xmlns:p14="http://schemas.microsoft.com/office/powerpoint/2010/main" val="201950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0A45C-04A1-244E-AFE7-DEBB822E4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Neural Network 2: MPL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EFAB1F-0241-6542-85DD-FA8A4C562A83}"/>
              </a:ext>
            </a:extLst>
          </p:cNvPr>
          <p:cNvSpPr/>
          <p:nvPr/>
        </p:nvSpPr>
        <p:spPr>
          <a:xfrm>
            <a:off x="1001485" y="1923187"/>
            <a:ext cx="766173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Average bracket accuracy 2019: ≈ 41% (Times, 2019)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Model accuracy: ≈ 21% better than the average person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Detected Non-Upsets: Gonzaga (1vs16), Michigan State (2vs15), Houston (3vs14), etc.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Detected Upsets: Murray State (12vs5), Florida (10vs7), Ohio State (11vs6), etc.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Improvement?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Seeding issues?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A1950-8F7C-5E4D-ABA0-6766741D5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815" y="146050"/>
            <a:ext cx="1663700" cy="5295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68825-83A6-C245-ACEB-AADFE7CB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815" y="5441950"/>
            <a:ext cx="1663700" cy="1250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D36A5-842D-9C4E-BF35-CCFD32D40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0515" y="146050"/>
            <a:ext cx="863600" cy="530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AFEC2E-E8D0-2B41-9048-762FF8CAD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0516" y="5413303"/>
            <a:ext cx="863599" cy="12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3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CFA5D-8501-2746-9A0A-A8D8BDA40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00265"/>
          </a:xfrm>
        </p:spPr>
        <p:txBody>
          <a:bodyPr/>
          <a:lstStyle/>
          <a:p>
            <a:r>
              <a:rPr lang="en-US" dirty="0"/>
              <a:t>Final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68B23-8FB3-3C49-8679-4D8C14C9C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39" y="1152983"/>
            <a:ext cx="4356100" cy="283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C0DE77-AFA6-4A43-80A9-C646DF3BE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39" y="3985082"/>
            <a:ext cx="4356100" cy="282331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9163FC-4AB9-4841-A1D6-9A1D340BC0B9}"/>
              </a:ext>
            </a:extLst>
          </p:cNvPr>
          <p:cNvSpPr/>
          <p:nvPr/>
        </p:nvSpPr>
        <p:spPr>
          <a:xfrm>
            <a:off x="5002211" y="1397675"/>
            <a:ext cx="614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SVM: ≈33%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Higher Seed: ≈72%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Logistic Regression: ≈73%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Neural Network 1: 77%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Neural Network 2: 90%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Game Prediction: 62.5%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Achieved: Prediction better than average person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Achieved: Model that doesn’t just choose the higher seed to win the game.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Did not Achieve: Perfect March Madness Bracket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Plausible goal?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Next Steps: Regular Season, Rosters, Full Bracket</a:t>
            </a:r>
          </a:p>
        </p:txBody>
      </p:sp>
    </p:spTree>
    <p:extLst>
      <p:ext uri="{BB962C8B-B14F-4D97-AF65-F5344CB8AC3E}">
        <p14:creationId xmlns:p14="http://schemas.microsoft.com/office/powerpoint/2010/main" val="399146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BB08A-1FC9-B64A-AF5E-BFDEE8743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90709-34B8-5346-AE4B-9FC6A9A2D280}"/>
              </a:ext>
            </a:extLst>
          </p:cNvPr>
          <p:cNvSpPr txBox="1"/>
          <p:nvPr/>
        </p:nvSpPr>
        <p:spPr>
          <a:xfrm>
            <a:off x="2794455" y="3244334"/>
            <a:ext cx="660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 Link: </a:t>
            </a:r>
            <a:r>
              <a:rPr lang="en-US" dirty="0">
                <a:hlinkClick r:id="rId2"/>
              </a:rPr>
              <a:t>https://github.com/noahstrac/MLFinalProject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9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A930-8CDD-BB4B-8106-086681D72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0295"/>
          </a:xfrm>
        </p:spPr>
        <p:txBody>
          <a:bodyPr/>
          <a:lstStyle/>
          <a:p>
            <a:r>
              <a:rPr lang="en-US" dirty="0"/>
              <a:t>Resources: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7FEA2-3857-9846-A750-322F61CAD52B}"/>
              </a:ext>
            </a:extLst>
          </p:cNvPr>
          <p:cNvSpPr txBox="1"/>
          <p:nvPr/>
        </p:nvSpPr>
        <p:spPr>
          <a:xfrm>
            <a:off x="646111" y="1710373"/>
            <a:ext cx="112982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Printyourbrackets.com</a:t>
            </a:r>
            <a:r>
              <a:rPr lang="en-US" dirty="0"/>
              <a:t>. (n.d.). Odds of a Perfect Bracket. Retrieved from </a:t>
            </a:r>
            <a:r>
              <a:rPr lang="en-US" dirty="0">
                <a:hlinkClick r:id="rId2"/>
              </a:rPr>
              <a:t>https://www.printyourbrackets.com/odds-of-a-perfect-bracket.html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Staff, W. (2020, March 12). The Day Sports Shut Down. Retrieved from </a:t>
            </a:r>
            <a:r>
              <a:rPr lang="en-US" dirty="0">
                <a:hlinkClick r:id="rId3"/>
              </a:rPr>
              <a:t>https://www.wsj.com/articles/ncaa-medical-chief-says-testing-shortage-threatens-march-madness-11584030721</a:t>
            </a:r>
            <a:endParaRPr lang="en-US" dirty="0"/>
          </a:p>
          <a:p>
            <a:endParaRPr lang="en-US" dirty="0"/>
          </a:p>
          <a:p>
            <a:r>
              <a:rPr lang="en-US" dirty="0"/>
              <a:t>Wilson, C. (2019, April 09). How Our 10 Million Random March Madness Brackets Performed. Retrieved from </a:t>
            </a:r>
            <a:r>
              <a:rPr lang="en-US" dirty="0">
                <a:hlinkClick r:id="rId4"/>
              </a:rPr>
              <a:t>https://time.com/5566756/march-madness-brackets-random/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Materials from Assignment 2 and 4</a:t>
            </a:r>
          </a:p>
        </p:txBody>
      </p:sp>
    </p:spTree>
    <p:extLst>
      <p:ext uri="{BB962C8B-B14F-4D97-AF65-F5344CB8AC3E}">
        <p14:creationId xmlns:p14="http://schemas.microsoft.com/office/powerpoint/2010/main" val="2979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B1ED-C04C-EB4C-9055-E2C65885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C066-5F44-2D45-815F-E3E9C1AB814E}"/>
              </a:ext>
            </a:extLst>
          </p:cNvPr>
          <p:cNvSpPr txBox="1"/>
          <p:nvPr/>
        </p:nvSpPr>
        <p:spPr>
          <a:xfrm>
            <a:off x="1540246" y="4702816"/>
            <a:ext cx="9412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Predict March Madness games more accurately than the average person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 a model that doesn’t always choose the higher seed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Create a perfect March Madness Bracket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4904A8-5EEC-5F49-91A8-FC6FD6258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49" y="910963"/>
            <a:ext cx="3657600" cy="3078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14E3E1-E071-074D-B441-B63424B82B58}"/>
              </a:ext>
            </a:extLst>
          </p:cNvPr>
          <p:cNvSpPr txBox="1"/>
          <p:nvPr/>
        </p:nvSpPr>
        <p:spPr>
          <a:xfrm>
            <a:off x="7466023" y="4051678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in 9.2 Quintillion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C01A26-0A8E-554F-BD08-9E2CA429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33" y="1240885"/>
            <a:ext cx="5307056" cy="2653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D81B51-3ECD-DB45-AAD6-E94819F06E5F}"/>
              </a:ext>
            </a:extLst>
          </p:cNvPr>
          <p:cNvSpPr txBox="1"/>
          <p:nvPr/>
        </p:nvSpPr>
        <p:spPr>
          <a:xfrm>
            <a:off x="7689112" y="683696"/>
            <a:ext cx="1672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</a:t>
            </a:r>
            <a:r>
              <a:rPr lang="en-US" sz="1000" dirty="0" err="1"/>
              <a:t>Printyourbrackets.com</a:t>
            </a:r>
            <a:r>
              <a:rPr lang="en-US" sz="1000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278A72-F2CD-214A-9F6F-911BBD7184BC}"/>
              </a:ext>
            </a:extLst>
          </p:cNvPr>
          <p:cNvSpPr txBox="1"/>
          <p:nvPr/>
        </p:nvSpPr>
        <p:spPr>
          <a:xfrm>
            <a:off x="2977549" y="994664"/>
            <a:ext cx="9092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(Staff, 2020)</a:t>
            </a:r>
          </a:p>
        </p:txBody>
      </p:sp>
    </p:spTree>
    <p:extLst>
      <p:ext uri="{BB962C8B-B14F-4D97-AF65-F5344CB8AC3E}">
        <p14:creationId xmlns:p14="http://schemas.microsoft.com/office/powerpoint/2010/main" val="263785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CA784-2F2C-554A-A2E2-D8881F2D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E09539-C443-4C45-B76E-3D944BEEC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211" y="1502527"/>
            <a:ext cx="9957577" cy="254098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19235E-E646-3B41-B280-893FFA8F925E}"/>
              </a:ext>
            </a:extLst>
          </p:cNvPr>
          <p:cNvSpPr txBox="1"/>
          <p:nvPr/>
        </p:nvSpPr>
        <p:spPr>
          <a:xfrm>
            <a:off x="1117211" y="4616809"/>
            <a:ext cx="9412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Data went from 1985-2016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Included only information from NCAA </a:t>
            </a:r>
            <a:r>
              <a:rPr lang="en-US" dirty="0" err="1"/>
              <a:t>Mens</a:t>
            </a:r>
            <a:r>
              <a:rPr lang="en-US" dirty="0"/>
              <a:t> March Madness Basketball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Focused on Seeds and Teams for most of my analysis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1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AE82-CEC7-C94B-BD0F-A00DDD38D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181" y="452717"/>
            <a:ext cx="9404723" cy="1400530"/>
          </a:xfrm>
        </p:spPr>
        <p:txBody>
          <a:bodyPr/>
          <a:lstStyle/>
          <a:p>
            <a:r>
              <a:rPr lang="en-US" dirty="0"/>
              <a:t>Predicting NCAA Final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2E0499-B022-254D-AFB9-AC4875404900}"/>
              </a:ext>
            </a:extLst>
          </p:cNvPr>
          <p:cNvSpPr txBox="1"/>
          <p:nvPr/>
        </p:nvSpPr>
        <p:spPr>
          <a:xfrm>
            <a:off x="7112061" y="1582340"/>
            <a:ext cx="492838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</a:t>
            </a:r>
            <a:r>
              <a:rPr lang="en-US" dirty="0" err="1"/>
              <a:t>LabelEncoder</a:t>
            </a:r>
            <a:r>
              <a:rPr lang="en-US" dirty="0"/>
              <a:t>: team names and round type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all features besides date and region 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data from 2011 to 2016.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Trained SVM model on all games in the tournament of the year specified and tried to predict who won.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Polynomial degree 7: Random 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CA1DC2-271A-A84E-A15A-F4B42B14A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3" y="1388527"/>
            <a:ext cx="6960508" cy="28057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E520E6-039E-6445-A4EB-4D255E859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3" y="4194313"/>
            <a:ext cx="6960508" cy="129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6E57-82B9-C54C-9528-315E3B3F0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D22677-C27B-7940-9A08-60F12F889D6A}"/>
              </a:ext>
            </a:extLst>
          </p:cNvPr>
          <p:cNvSpPr txBox="1"/>
          <p:nvPr/>
        </p:nvSpPr>
        <p:spPr>
          <a:xfrm>
            <a:off x="6096000" y="2326573"/>
            <a:ext cx="4928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Correct 2/6 years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Average person has about a 50/50 chance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data from 2011 to 2016.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SVM model is underperforming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07C4A-0917-4D42-B26B-66DDD0C57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55" y="2253979"/>
            <a:ext cx="3177209" cy="24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35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3DF11-3324-7443-BEFA-D8766274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Seeding in March Madness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3DE92-ABC0-4648-AB09-9E12B1C0AB3B}"/>
              </a:ext>
            </a:extLst>
          </p:cNvPr>
          <p:cNvSpPr txBox="1"/>
          <p:nvPr/>
        </p:nvSpPr>
        <p:spPr>
          <a:xfrm>
            <a:off x="7112061" y="1853247"/>
            <a:ext cx="49283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Blue = higher seed won (closer to 1)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Red = lower seed won (further to 1)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X-Axis = Losing seed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Y-Axis = |seed1 – seed2|/16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Omits equal seed games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Linearly separable?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4A00A-5653-A14C-A13D-4641F22F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40" y="5269673"/>
            <a:ext cx="93472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867151-D2FB-2842-99BC-EBC1C3A67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40" y="1588327"/>
            <a:ext cx="5041174" cy="330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9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07D0-33D1-0547-B0AF-13DDB5D90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Cross 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77F5B-F492-104D-A822-62EEDAA3E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359" y="1259533"/>
            <a:ext cx="8150225" cy="15978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6A9FC-F904-2748-8CD7-258D6AAA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59" y="2857430"/>
            <a:ext cx="7264400" cy="1562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B56EF5-548B-744C-97F9-E7C2CDA1C879}"/>
              </a:ext>
            </a:extLst>
          </p:cNvPr>
          <p:cNvSpPr/>
          <p:nvPr/>
        </p:nvSpPr>
        <p:spPr>
          <a:xfrm>
            <a:off x="1306512" y="4419530"/>
            <a:ext cx="95789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X = seed difference algorithm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 = 1 or 0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Logistic model tried to predict whether or not a game was in favor of the higher seed (y = 1) the lower seed (y = 0).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Model: ≈ 73% accurate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Average win rate of higher seed ≈ 72%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7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4929-8410-734E-85B9-D8EBEEE3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Logistic Decision Boundary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438EB5-A3A3-B04F-B002-5199150D9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212" y="2272665"/>
            <a:ext cx="4356100" cy="2832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E8AC0C-85A2-FD44-840B-7781269CD8E2}"/>
              </a:ext>
            </a:extLst>
          </p:cNvPr>
          <p:cNvSpPr/>
          <p:nvPr/>
        </p:nvSpPr>
        <p:spPr>
          <a:xfrm>
            <a:off x="6096000" y="2673052"/>
            <a:ext cx="364074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Linear decision boundary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Same graph as before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X-Axis = Losing seed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Y-Axis = |seed1 – seed2|/16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Improvement?</a:t>
            </a:r>
          </a:p>
        </p:txBody>
      </p:sp>
    </p:spTree>
    <p:extLst>
      <p:ext uri="{BB962C8B-B14F-4D97-AF65-F5344CB8AC3E}">
        <p14:creationId xmlns:p14="http://schemas.microsoft.com/office/powerpoint/2010/main" val="3694207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B3178-45B7-9647-B271-3DEE583E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1: Assignment 4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1B2385-83F3-894E-BD2F-E021FB8CC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42" y="1816934"/>
            <a:ext cx="6811964" cy="2164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1B9E4B-3705-764A-8AF7-4082B1D38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0" y="1997075"/>
            <a:ext cx="5383028" cy="3568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0FC18C2-E159-D34E-A46E-CFBC065CF0F3}"/>
              </a:ext>
            </a:extLst>
          </p:cNvPr>
          <p:cNvSpPr/>
          <p:nvPr/>
        </p:nvSpPr>
        <p:spPr>
          <a:xfrm>
            <a:off x="6905626" y="2765501"/>
            <a:ext cx="50673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Used code from assignment 4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Hidden layer size 16 (seeds)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Tested </a:t>
            </a:r>
            <a:r>
              <a:rPr lang="en-US" dirty="0" err="1"/>
              <a:t>num_epoch</a:t>
            </a:r>
            <a:r>
              <a:rPr lang="en-US" dirty="0"/>
              <a:t> to find maximum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Accuracy: 77%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Better?</a:t>
            </a:r>
          </a:p>
        </p:txBody>
      </p:sp>
    </p:spTree>
    <p:extLst>
      <p:ext uri="{BB962C8B-B14F-4D97-AF65-F5344CB8AC3E}">
        <p14:creationId xmlns:p14="http://schemas.microsoft.com/office/powerpoint/2010/main" val="13718837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1041</TotalTime>
  <Words>689</Words>
  <Application>Microsoft Macintosh PowerPoint</Application>
  <PresentationFormat>Widescreen</PresentationFormat>
  <Paragraphs>133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Century Gothic</vt:lpstr>
      <vt:lpstr>Wingdings</vt:lpstr>
      <vt:lpstr>Wingdings 3</vt:lpstr>
      <vt:lpstr>Ion</vt:lpstr>
      <vt:lpstr>Machine Madness</vt:lpstr>
      <vt:lpstr>Goals</vt:lpstr>
      <vt:lpstr>Dataset</vt:lpstr>
      <vt:lpstr>Predicting NCAA Final</vt:lpstr>
      <vt:lpstr>SVM Results</vt:lpstr>
      <vt:lpstr>Seeding in March Madness</vt:lpstr>
      <vt:lpstr>Logistic Regression Cross Validation</vt:lpstr>
      <vt:lpstr>Plotting Logistic Decision Boundary</vt:lpstr>
      <vt:lpstr>Neural Network 1: Assignment 4</vt:lpstr>
      <vt:lpstr>Neural Network 2: MPL</vt:lpstr>
      <vt:lpstr>March Madness 2019 Round of 64</vt:lpstr>
      <vt:lpstr>Results of Neural Network 2: MPL</vt:lpstr>
      <vt:lpstr>Analysis of Neural Network 2: MPL</vt:lpstr>
      <vt:lpstr>Final Analysis</vt:lpstr>
      <vt:lpstr>Questions</vt:lpstr>
      <vt:lpstr>Resources: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Madness</dc:title>
  <dc:creator>Noah Stracqualursi</dc:creator>
  <cp:lastModifiedBy>Noah Stracqualursi</cp:lastModifiedBy>
  <cp:revision>15</cp:revision>
  <dcterms:created xsi:type="dcterms:W3CDTF">2020-05-06T21:10:35Z</dcterms:created>
  <dcterms:modified xsi:type="dcterms:W3CDTF">2020-05-07T14:31:51Z</dcterms:modified>
</cp:coreProperties>
</file>